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57" r:id="rId4"/>
    <p:sldId id="258" r:id="rId5"/>
    <p:sldId id="261" r:id="rId6"/>
    <p:sldId id="262" r:id="rId7"/>
    <p:sldId id="263" r:id="rId8"/>
    <p:sldId id="259" r:id="rId9"/>
    <p:sldId id="264" r:id="rId10"/>
    <p:sldId id="270" r:id="rId11"/>
    <p:sldId id="267" r:id="rId12"/>
    <p:sldId id="265" r:id="rId13"/>
    <p:sldId id="268" r:id="rId14"/>
    <p:sldId id="266" r:id="rId15"/>
    <p:sldId id="26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4" d="100"/>
          <a:sy n="74" d="100"/>
        </p:scale>
        <p:origin x="7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naturallivingfamily.com/essential-oils-for-canc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mc/articles/PMC2699604/" TargetMode="External"/><Relationship Id="rId2" Type="http://schemas.openxmlformats.org/officeDocument/2006/relationships/hyperlink" Target="https://www.ncbi.nlm.nih.gov/pmc/articles/PMC588990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pmc/articles/PMC4880962/" TargetMode="External"/><Relationship Id="rId2" Type="http://schemas.openxmlformats.org/officeDocument/2006/relationships/hyperlink" Target="https://www.zaheennanji.com/rr/how-essential-oils-helped-me-during-chemotherapy-and-radiation" TargetMode="External"/><Relationship Id="rId1" Type="http://schemas.openxmlformats.org/officeDocument/2006/relationships/slideLayout" Target="../slideLayouts/slideLayout2.xml"/><Relationship Id="rId6" Type="http://schemas.openxmlformats.org/officeDocument/2006/relationships/hyperlink" Target="https://pubmed.ncbi.nlm.nih.gov/27977896-healing-acceleration-of-oral-mucositis-induced-by-5-fluorouracil-with-pistacia-atlantica-bene-essential-oil-in-hamsters/?from_term=essential+oils+remisison+cancer&amp;from_pos=1&amp;from_exact_term=essential+oils+remission+cancer" TargetMode="External"/><Relationship Id="rId5" Type="http://schemas.openxmlformats.org/officeDocument/2006/relationships/hyperlink" Target="https://www.ncbi.nlm.nih.gov/pmc/articles/PMC4487044/" TargetMode="External"/><Relationship Id="rId4" Type="http://schemas.openxmlformats.org/officeDocument/2006/relationships/hyperlink" Target="https://pubmed.ncbi.nlm.nih.gov/21168115-healing-advantages-of-lavender-essential-oil-during-episiotomy-recovery-a-clinical-trial/?from_term=lavender+essential+oil+wound+healing&amp;from_pos=6"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ncbi.nlm.nih.gov/pmc/articles/PMC6164907/#B236-nutrients-10-01196" TargetMode="External"/><Relationship Id="rId3" Type="http://schemas.openxmlformats.org/officeDocument/2006/relationships/hyperlink" Target="https://www.ncbi.nlm.nih.gov/pmc/articles/PMC6164907/#B202-nutrients-10-01196" TargetMode="External"/><Relationship Id="rId7" Type="http://schemas.openxmlformats.org/officeDocument/2006/relationships/hyperlink" Target="https://www.ncbi.nlm.nih.gov/pmc/articles/PMC6164907/#B201-nutrients-10-01196" TargetMode="External"/><Relationship Id="rId2" Type="http://schemas.openxmlformats.org/officeDocument/2006/relationships/hyperlink" Target="https://www.ncbi.nlm.nih.gov/pmc/articles/PMC6164907/"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6164907/#B203-nutrients-10-01196" TargetMode="External"/><Relationship Id="rId5" Type="http://schemas.openxmlformats.org/officeDocument/2006/relationships/hyperlink" Target="https://www.ncbi.nlm.nih.gov/pmc/articles/PMC6164907/#B200-nutrients-10-01196" TargetMode="External"/><Relationship Id="rId4" Type="http://schemas.openxmlformats.org/officeDocument/2006/relationships/hyperlink" Target="https://www.ncbi.nlm.nih.gov/pmc/articles/PMC6164907/#B199-nutrients-10-01196" TargetMode="External"/><Relationship Id="rId9" Type="http://schemas.openxmlformats.org/officeDocument/2006/relationships/hyperlink" Target="https://www.ncbi.nlm.nih.gov/pmc/articles/PMC6164907/#B204-nutrients-10-01196"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youtube.com/watch?v=_iDLGOksqhs&amp;t=632s" TargetMode="External"/><Relationship Id="rId2" Type="http://schemas.openxmlformats.org/officeDocument/2006/relationships/hyperlink" Target="my.doterra.com/baileyobri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aturallivingfamily.com/essential-oils-for-cancer/" TargetMode="External"/><Relationship Id="rId2" Type="http://schemas.openxmlformats.org/officeDocument/2006/relationships/hyperlink" Target="https://www.amazon.com/Truth-About-Essential-Cancer-Biblically-Inspired/dp/099716552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s://pubmed.ncbi.nlm.nih.gov/18626751-cancer-is-a-preventable-disease-that-requires-major-lifestyle-changes/?from_term=Cancer+is+a+Preventable+Disease+that+Requires+Major+Lifestyle+Changes&amp;from_pos=1" TargetMode="External"/><Relationship Id="rId7" Type="http://schemas.openxmlformats.org/officeDocument/2006/relationships/hyperlink" Target="https://pubmed.ncbi.nlm.nih.gov/30684236-antiviral-activity-of-essential-oils-against-hepatitis-a-virus-in-soft-fruits/?from_term=antiviral+foods&amp;from_page=2&amp;from_pos=9" TargetMode="External"/><Relationship Id="rId2" Type="http://schemas.openxmlformats.org/officeDocument/2006/relationships/hyperlink" Target="https://www.ncbi.nlm.nih.gov/pmc/articles/PMC5597738/" TargetMode="External"/><Relationship Id="rId1" Type="http://schemas.openxmlformats.org/officeDocument/2006/relationships/slideLayout" Target="../slideLayouts/slideLayout2.xml"/><Relationship Id="rId6" Type="http://schemas.openxmlformats.org/officeDocument/2006/relationships/hyperlink" Target="https://pubmed.ncbi.nlm.nih.gov/25386977-garlic-for-the-common-cold/?from_term=garlic+antiviral&amp;from_pos=1" TargetMode="External"/><Relationship Id="rId5" Type="http://schemas.openxmlformats.org/officeDocument/2006/relationships/hyperlink" Target="https://pubmed.ncbi.nlm.nih.gov/28424535-human-papillomavirus-hpv-systemic-treatment-with-gene-eden-virnovirin-safely-and-effectively-clears-virus/?from_single_result=novirin+virus" TargetMode="External"/><Relationship Id="rId4" Type="http://schemas.openxmlformats.org/officeDocument/2006/relationships/hyperlink" Target="https://www.sciencedirect.com/science/article/abs/pii/S0734975018300016?via%3Dihub"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naturallivingfamily.com/12-healing-oils-of-the-bible/?fbclid=IwAR0nCVQdbqr2ZsvrZ9LvHIWFxwz6NPcH92JYKPnEK44JgKz4l49qCNd26W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doterra.com/US/en/essential-oil-safety-and-application-sensitivity-reactions-assess-sensitivit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ature.com/articles/s41598-019-54529-9" TargetMode="External"/><Relationship Id="rId2" Type="http://schemas.openxmlformats.org/officeDocument/2006/relationships/hyperlink" Target="https://allisonhuish.com/my-story" TargetMode="External"/><Relationship Id="rId1" Type="http://schemas.openxmlformats.org/officeDocument/2006/relationships/slideLayout" Target="../slideLayouts/slideLayout2.xml"/><Relationship Id="rId6" Type="http://schemas.openxmlformats.org/officeDocument/2006/relationships/hyperlink" Target="https://cancercompassalternateroute.com/testimonials/basal-cell-carcinoma-healed-with-essential-oils/" TargetMode="External"/><Relationship Id="rId5" Type="http://schemas.openxmlformats.org/officeDocument/2006/relationships/hyperlink" Target="https://www.instagram.com/p/BX6wO05jDc8/" TargetMode="External"/><Relationship Id="rId4" Type="http://schemas.openxmlformats.org/officeDocument/2006/relationships/hyperlink" Target="https://pubmed.ncbi.nlm.nih.gov/9828867-randomized-trial-of-aromatherapy-successful-treatment-for-alopecia-areata/?from_term=essential+oils+remisison&amp;from_pos=2&amp;from_exact_term=essential+oils+remiss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ubmed.ncbi.nlm.nih.gov/14595585-in-vivo-and-in-vitro-studies-on-the-anticancer-activity-of-copaifera-multijuga-hayne-and-its-fractions/?from_term=copaiba+anticancer&amp;from_pos=2" TargetMode="External"/><Relationship Id="rId2" Type="http://schemas.openxmlformats.org/officeDocument/2006/relationships/hyperlink" Target="https://pubmed.ncbi.nlm.nih.gov/?term=squamous+cell+carcinoma+essential+oil" TargetMode="External"/><Relationship Id="rId1" Type="http://schemas.openxmlformats.org/officeDocument/2006/relationships/slideLayout" Target="../slideLayouts/slideLayout2.xml"/><Relationship Id="rId5" Type="http://schemas.openxmlformats.org/officeDocument/2006/relationships/hyperlink" Target="https://pubmed.ncbi.nlm.nih.gov/20577741-inhibition-of-established-subcutaneous-murine-tumour-growth-with-topical-melaleuca-alternifolia-tea-tree-oil/?from_term=essential+oils+remisison+cancer&amp;from_pos=4&amp;from_exact_term=essential+oils+remission+cancer" TargetMode="External"/><Relationship Id="rId4" Type="http://schemas.openxmlformats.org/officeDocument/2006/relationships/hyperlink" Target="https://pubmed.ncbi.nlm.nih.gov/8538191-prevention-and-therapy-of-mammary-cancer-by-monoterpenes/?from_term=essential+oils+remisison+cancer&amp;from_pos=3&amp;from_exact_term=essential+oils+remission+canc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030E7-9218-4984-B696-3BC100113C6E}"/>
              </a:ext>
            </a:extLst>
          </p:cNvPr>
          <p:cNvSpPr>
            <a:spLocks noGrp="1"/>
          </p:cNvSpPr>
          <p:nvPr>
            <p:ph type="ctrTitle"/>
          </p:nvPr>
        </p:nvSpPr>
        <p:spPr/>
        <p:txBody>
          <a:bodyPr/>
          <a:lstStyle/>
          <a:p>
            <a:r>
              <a:rPr lang="en-US" dirty="0"/>
              <a:t>Essential Oils</a:t>
            </a:r>
          </a:p>
        </p:txBody>
      </p:sp>
      <p:sp>
        <p:nvSpPr>
          <p:cNvPr id="3" name="Subtitle 2">
            <a:extLst>
              <a:ext uri="{FF2B5EF4-FFF2-40B4-BE49-F238E27FC236}">
                <a16:creationId xmlns:a16="http://schemas.microsoft.com/office/drawing/2014/main" id="{721FA213-D162-42A2-BFCA-EC450EE5C0EF}"/>
              </a:ext>
            </a:extLst>
          </p:cNvPr>
          <p:cNvSpPr>
            <a:spLocks noGrp="1"/>
          </p:cNvSpPr>
          <p:nvPr>
            <p:ph type="subTitle" idx="1"/>
          </p:nvPr>
        </p:nvSpPr>
        <p:spPr/>
        <p:txBody>
          <a:bodyPr/>
          <a:lstStyle/>
          <a:p>
            <a:r>
              <a:rPr lang="en-US" sz="2400" dirty="0"/>
              <a:t>For cancer and other dis-eases</a:t>
            </a:r>
          </a:p>
          <a:p>
            <a:r>
              <a:rPr lang="en-US" dirty="0"/>
              <a:t>3/11/20</a:t>
            </a:r>
          </a:p>
        </p:txBody>
      </p:sp>
    </p:spTree>
    <p:extLst>
      <p:ext uri="{BB962C8B-B14F-4D97-AF65-F5344CB8AC3E}">
        <p14:creationId xmlns:p14="http://schemas.microsoft.com/office/powerpoint/2010/main" val="8702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8908-59F7-4C83-9FB3-B1865F3775D5}"/>
              </a:ext>
            </a:extLst>
          </p:cNvPr>
          <p:cNvSpPr>
            <a:spLocks noGrp="1"/>
          </p:cNvSpPr>
          <p:nvPr>
            <p:ph type="title"/>
          </p:nvPr>
        </p:nvSpPr>
        <p:spPr/>
        <p:txBody>
          <a:bodyPr/>
          <a:lstStyle/>
          <a:p>
            <a:r>
              <a:rPr lang="en-US" dirty="0"/>
              <a:t>Top anti-cancer essential oils</a:t>
            </a:r>
          </a:p>
        </p:txBody>
      </p:sp>
      <p:sp>
        <p:nvSpPr>
          <p:cNvPr id="3" name="Content Placeholder 2">
            <a:extLst>
              <a:ext uri="{FF2B5EF4-FFF2-40B4-BE49-F238E27FC236}">
                <a16:creationId xmlns:a16="http://schemas.microsoft.com/office/drawing/2014/main" id="{E8C8C304-06E0-42D7-B8AE-2161A2C4CA34}"/>
              </a:ext>
            </a:extLst>
          </p:cNvPr>
          <p:cNvSpPr>
            <a:spLocks noGrp="1"/>
          </p:cNvSpPr>
          <p:nvPr>
            <p:ph idx="1"/>
          </p:nvPr>
        </p:nvSpPr>
        <p:spPr/>
        <p:txBody>
          <a:bodyPr>
            <a:normAutofit fontScale="70000" lnSpcReduction="20000"/>
          </a:bodyPr>
          <a:lstStyle/>
          <a:p>
            <a:r>
              <a:rPr lang="en-US" dirty="0">
                <a:solidFill>
                  <a:schemeClr val="tx1"/>
                </a:solidFill>
              </a:rPr>
              <a:t>Dr. Eric </a:t>
            </a:r>
            <a:r>
              <a:rPr lang="en-US" dirty="0" err="1">
                <a:solidFill>
                  <a:schemeClr val="tx1"/>
                </a:solidFill>
              </a:rPr>
              <a:t>Zielinksi’s</a:t>
            </a:r>
            <a:r>
              <a:rPr lang="en-US" dirty="0">
                <a:solidFill>
                  <a:schemeClr val="tx1"/>
                </a:solidFill>
              </a:rPr>
              <a:t> top 8 </a:t>
            </a:r>
            <a:r>
              <a:rPr lang="en-US" dirty="0">
                <a:solidFill>
                  <a:srgbClr val="A8BF4D"/>
                </a:solidFill>
                <a:hlinkClick r:id="rId2">
                  <a:extLst>
                    <a:ext uri="{A12FA001-AC4F-418D-AE19-62706E023703}">
                      <ahyp:hlinkClr xmlns:ahyp="http://schemas.microsoft.com/office/drawing/2018/hyperlinkcolor" val="tx"/>
                    </a:ext>
                  </a:extLst>
                </a:hlinkClick>
              </a:rPr>
              <a:t>https://naturallivingfamily.com/essential-oils-for-cancer/</a:t>
            </a:r>
            <a:endParaRPr lang="en-US" dirty="0"/>
          </a:p>
          <a:p>
            <a:r>
              <a:rPr lang="en-US" dirty="0"/>
              <a:t>Citrus oils</a:t>
            </a:r>
          </a:p>
          <a:p>
            <a:r>
              <a:rPr lang="en-US" dirty="0"/>
              <a:t>Clary sage</a:t>
            </a:r>
          </a:p>
          <a:p>
            <a:r>
              <a:rPr lang="en-US" dirty="0" err="1"/>
              <a:t>Frankcincense</a:t>
            </a:r>
            <a:endParaRPr lang="en-US" dirty="0"/>
          </a:p>
          <a:p>
            <a:r>
              <a:rPr lang="en-US" dirty="0"/>
              <a:t>Lemongrass</a:t>
            </a:r>
          </a:p>
          <a:p>
            <a:r>
              <a:rPr lang="en-US" dirty="0"/>
              <a:t>Lavender</a:t>
            </a:r>
          </a:p>
          <a:p>
            <a:r>
              <a:rPr lang="en-US" dirty="0"/>
              <a:t>Myrrh</a:t>
            </a:r>
          </a:p>
          <a:p>
            <a:r>
              <a:rPr lang="en-US" dirty="0"/>
              <a:t>Peppermint and spearmint</a:t>
            </a:r>
          </a:p>
          <a:p>
            <a:r>
              <a:rPr lang="en-US" dirty="0"/>
              <a:t>Thyme</a:t>
            </a:r>
          </a:p>
          <a:p>
            <a:endParaRPr lang="en-US" dirty="0"/>
          </a:p>
        </p:txBody>
      </p:sp>
    </p:spTree>
    <p:extLst>
      <p:ext uri="{BB962C8B-B14F-4D97-AF65-F5344CB8AC3E}">
        <p14:creationId xmlns:p14="http://schemas.microsoft.com/office/powerpoint/2010/main" val="57099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FF06C-2E7B-4297-9492-E607BDBD5780}"/>
              </a:ext>
            </a:extLst>
          </p:cNvPr>
          <p:cNvSpPr>
            <a:spLocks noGrp="1"/>
          </p:cNvSpPr>
          <p:nvPr>
            <p:ph type="title"/>
          </p:nvPr>
        </p:nvSpPr>
        <p:spPr/>
        <p:txBody>
          <a:bodyPr/>
          <a:lstStyle/>
          <a:p>
            <a:r>
              <a:rPr lang="en-US" dirty="0"/>
              <a:t>Makes treatments more effective</a:t>
            </a:r>
          </a:p>
        </p:txBody>
      </p:sp>
      <p:sp>
        <p:nvSpPr>
          <p:cNvPr id="3" name="Content Placeholder 2">
            <a:extLst>
              <a:ext uri="{FF2B5EF4-FFF2-40B4-BE49-F238E27FC236}">
                <a16:creationId xmlns:a16="http://schemas.microsoft.com/office/drawing/2014/main" id="{24FE6FEB-BF2D-404F-8BD2-85D996F1E3A4}"/>
              </a:ext>
            </a:extLst>
          </p:cNvPr>
          <p:cNvSpPr>
            <a:spLocks noGrp="1"/>
          </p:cNvSpPr>
          <p:nvPr>
            <p:ph idx="1"/>
          </p:nvPr>
        </p:nvSpPr>
        <p:spPr/>
        <p:txBody>
          <a:bodyPr>
            <a:normAutofit fontScale="85000" lnSpcReduction="20000"/>
          </a:bodyPr>
          <a:lstStyle/>
          <a:p>
            <a:pPr lvl="0"/>
            <a:r>
              <a:rPr lang="en-US" dirty="0"/>
              <a:t>Study - Anticancer Properties of Essential Oils and Other Natural Products </a:t>
            </a:r>
            <a:r>
              <a:rPr lang="en-US" u="sng" dirty="0">
                <a:hlinkClick r:id="rId2"/>
              </a:rPr>
              <a:t>https://www.ncbi.nlm.nih.gov/pmc/articles/PMC5889900/</a:t>
            </a:r>
            <a:endParaRPr lang="en-US" dirty="0"/>
          </a:p>
          <a:p>
            <a:pPr marL="0" indent="0">
              <a:buNone/>
            </a:pPr>
            <a:r>
              <a:rPr lang="en-US" dirty="0"/>
              <a:t>Can make treatments more effective, such as in the case of androgen independent prostate cancer: “able to increase the efficacy of commonly used chemotherapy drugs including paclitaxel and docetaxel”</a:t>
            </a:r>
          </a:p>
          <a:p>
            <a:r>
              <a:rPr lang="en-US" dirty="0"/>
              <a:t>Study - </a:t>
            </a:r>
            <a:r>
              <a:rPr lang="en-US" i="1" dirty="0"/>
              <a:t>d</a:t>
            </a:r>
            <a:r>
              <a:rPr lang="en-US" dirty="0"/>
              <a:t>-Limonene sensitizes docetaxel-induced cytotoxicity in human prostate cancer cells: Generation of reactive oxygen species and induction of apoptosis </a:t>
            </a:r>
            <a:r>
              <a:rPr lang="en-US" u="sng" dirty="0">
                <a:hlinkClick r:id="rId3"/>
              </a:rPr>
              <a:t>https://www.ncbi.nlm.nih.gov/pmc/articles/PMC2699604/</a:t>
            </a:r>
            <a:endParaRPr lang="en-US" u="sng" dirty="0"/>
          </a:p>
          <a:p>
            <a:pPr marL="0" indent="0">
              <a:buNone/>
            </a:pPr>
            <a:r>
              <a:rPr lang="en-US" sz="3200" dirty="0"/>
              <a:t>(d-limonene in a prostate cancer cell line, decreasing drug concentration need, through apoptosis</a:t>
            </a:r>
          </a:p>
          <a:p>
            <a:endParaRPr lang="en-US" dirty="0"/>
          </a:p>
        </p:txBody>
      </p:sp>
    </p:spTree>
    <p:extLst>
      <p:ext uri="{BB962C8B-B14F-4D97-AF65-F5344CB8AC3E}">
        <p14:creationId xmlns:p14="http://schemas.microsoft.com/office/powerpoint/2010/main" val="183048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82A8D-9447-4A79-A191-E458CA7311ED}"/>
              </a:ext>
            </a:extLst>
          </p:cNvPr>
          <p:cNvSpPr>
            <a:spLocks noGrp="1"/>
          </p:cNvSpPr>
          <p:nvPr>
            <p:ph type="title"/>
          </p:nvPr>
        </p:nvSpPr>
        <p:spPr/>
        <p:txBody>
          <a:bodyPr/>
          <a:lstStyle/>
          <a:p>
            <a:r>
              <a:rPr lang="en-US" dirty="0"/>
              <a:t>For treatment side effects</a:t>
            </a:r>
          </a:p>
        </p:txBody>
      </p:sp>
      <p:sp>
        <p:nvSpPr>
          <p:cNvPr id="3" name="Content Placeholder 2">
            <a:extLst>
              <a:ext uri="{FF2B5EF4-FFF2-40B4-BE49-F238E27FC236}">
                <a16:creationId xmlns:a16="http://schemas.microsoft.com/office/drawing/2014/main" id="{DEA89837-66E4-43D8-A7FD-C905826A64AB}"/>
              </a:ext>
            </a:extLst>
          </p:cNvPr>
          <p:cNvSpPr>
            <a:spLocks noGrp="1"/>
          </p:cNvSpPr>
          <p:nvPr>
            <p:ph idx="1"/>
          </p:nvPr>
        </p:nvSpPr>
        <p:spPr>
          <a:xfrm>
            <a:off x="1295402" y="2427670"/>
            <a:ext cx="9601196" cy="4288664"/>
          </a:xfrm>
        </p:spPr>
        <p:txBody>
          <a:bodyPr>
            <a:normAutofit/>
          </a:bodyPr>
          <a:lstStyle/>
          <a:p>
            <a:pPr lvl="0"/>
            <a:r>
              <a:rPr lang="en-US" sz="1600" dirty="0"/>
              <a:t>Lavender for wound healing after surgery: </a:t>
            </a:r>
            <a:r>
              <a:rPr lang="en-US" sz="1600" u="sng" dirty="0">
                <a:hlinkClick r:id="rId2"/>
              </a:rPr>
              <a:t>https://www.zaheennanji.com/rr/how-essential-oils-helped-me-during-chemotherapy-and-radiation</a:t>
            </a:r>
            <a:endParaRPr lang="en-US" sz="1600" dirty="0"/>
          </a:p>
          <a:p>
            <a:pPr lvl="1"/>
            <a:r>
              <a:rPr lang="en-US" sz="1600" dirty="0"/>
              <a:t>May promote collagen synthesis and wound contraction; Article: Wound healing potential of lavender oil by acceleration of granulation and wound contraction through induction of TGF-β in a rat model </a:t>
            </a:r>
            <a:r>
              <a:rPr lang="en-US" sz="1600" u="sng" dirty="0">
                <a:hlinkClick r:id="rId3"/>
              </a:rPr>
              <a:t>https://www.ncbi.nlm.nih.gov/pmc/articles/PMC4880962/</a:t>
            </a:r>
            <a:endParaRPr lang="en-US" sz="1600" dirty="0"/>
          </a:p>
          <a:p>
            <a:pPr lvl="1"/>
            <a:r>
              <a:rPr lang="en-US" sz="1600" dirty="0"/>
              <a:t>Reduces redness post-pregnancy on incisions - Healing Advantages of Lavender Essential Oil During Episiotomy Recovery: A Clinical Trial </a:t>
            </a:r>
            <a:r>
              <a:rPr lang="en-US" sz="1600" u="sng" dirty="0">
                <a:hlinkClick r:id="rId4"/>
              </a:rPr>
              <a:t>https://pubmed.ncbi.nlm.nih.gov/21168115-healing-advantages-of-lavender-essential-oil-during-episiotomy-recovery-a-clinical-trial/?from_term=lavender+essential+oil+wound+healing&amp;from_pos=6</a:t>
            </a:r>
            <a:endParaRPr lang="en-US" sz="1600" dirty="0"/>
          </a:p>
          <a:p>
            <a:pPr lvl="0"/>
            <a:r>
              <a:rPr lang="en-US" sz="1600" dirty="0"/>
              <a:t>Reduced leukopenia in 5FU treated mice: </a:t>
            </a:r>
            <a:r>
              <a:rPr lang="en-US" sz="1600" u="sng" dirty="0">
                <a:hlinkClick r:id="rId5"/>
              </a:rPr>
              <a:t>https://www.ncbi.nlm.nih.gov/pmc/articles/PMC4487044/</a:t>
            </a:r>
            <a:endParaRPr lang="en-US" sz="1600" u="sng" dirty="0"/>
          </a:p>
          <a:p>
            <a:r>
              <a:rPr lang="en-US" sz="1600" dirty="0"/>
              <a:t>Reduced oral mucositis in hamsters treated with 5-FU - </a:t>
            </a:r>
            <a:r>
              <a:rPr lang="en-US" sz="1600" dirty="0" err="1"/>
              <a:t>Pistacia</a:t>
            </a:r>
            <a:r>
              <a:rPr lang="en-US" sz="1600" dirty="0"/>
              <a:t> </a:t>
            </a:r>
            <a:r>
              <a:rPr lang="en-US" sz="1600" dirty="0" err="1"/>
              <a:t>Atlantica</a:t>
            </a:r>
            <a:r>
              <a:rPr lang="en-US" sz="1600" dirty="0"/>
              <a:t> (Bene) Essential Oil </a:t>
            </a:r>
            <a:r>
              <a:rPr lang="en-US" sz="1400" dirty="0">
                <a:hlinkClick r:id="rId6"/>
              </a:rPr>
              <a:t>https://pubmed.ncbi.nlm.nih.gov/27977896-healing-acceleration-of-oral-mucositis-induced-by-5-fluorouracil-with-pistacia-atlantica-bene-essential-oil-in-hamsters/?from_term=essential+oils+remisison+cancer&amp;from_pos=1&amp;from_exact_term=essential+oils+remission+cancer</a:t>
            </a:r>
            <a:endParaRPr lang="en-US" sz="1400" dirty="0"/>
          </a:p>
        </p:txBody>
      </p:sp>
    </p:spTree>
    <p:extLst>
      <p:ext uri="{BB962C8B-B14F-4D97-AF65-F5344CB8AC3E}">
        <p14:creationId xmlns:p14="http://schemas.microsoft.com/office/powerpoint/2010/main" val="3929487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888D6-93E8-4CC0-BF8E-A552D5BE37E4}"/>
              </a:ext>
            </a:extLst>
          </p:cNvPr>
          <p:cNvSpPr>
            <a:spLocks noGrp="1"/>
          </p:cNvSpPr>
          <p:nvPr>
            <p:ph type="title"/>
          </p:nvPr>
        </p:nvSpPr>
        <p:spPr/>
        <p:txBody>
          <a:bodyPr/>
          <a:lstStyle/>
          <a:p>
            <a:r>
              <a:rPr lang="en-US" dirty="0"/>
              <a:t>Superstar curcumin – Zedoary essential oil</a:t>
            </a:r>
          </a:p>
        </p:txBody>
      </p:sp>
      <p:sp>
        <p:nvSpPr>
          <p:cNvPr id="3" name="Content Placeholder 2">
            <a:extLst>
              <a:ext uri="{FF2B5EF4-FFF2-40B4-BE49-F238E27FC236}">
                <a16:creationId xmlns:a16="http://schemas.microsoft.com/office/drawing/2014/main" id="{5674D15E-0A66-47BD-B40C-96C0BF4478A3}"/>
              </a:ext>
            </a:extLst>
          </p:cNvPr>
          <p:cNvSpPr>
            <a:spLocks noGrp="1"/>
          </p:cNvSpPr>
          <p:nvPr>
            <p:ph idx="1"/>
          </p:nvPr>
        </p:nvSpPr>
        <p:spPr/>
        <p:txBody>
          <a:bodyPr>
            <a:normAutofit fontScale="85000" lnSpcReduction="20000"/>
          </a:bodyPr>
          <a:lstStyle/>
          <a:p>
            <a:pPr lvl="0"/>
            <a:r>
              <a:rPr lang="en-US" dirty="0"/>
              <a:t>Chemical Composition and Biological Activities of Essential Oils of </a:t>
            </a:r>
            <a:r>
              <a:rPr lang="en-US" i="1" dirty="0"/>
              <a:t>Curcuma</a:t>
            </a:r>
            <a:r>
              <a:rPr lang="en-US" dirty="0"/>
              <a:t> Species </a:t>
            </a:r>
            <a:r>
              <a:rPr lang="en-US" u="sng" dirty="0">
                <a:hlinkClick r:id="rId2"/>
              </a:rPr>
              <a:t>https://www.ncbi.nlm.nih.gov/pmc/articles/PMC6164907/</a:t>
            </a:r>
            <a:endParaRPr lang="en-US" dirty="0"/>
          </a:p>
          <a:p>
            <a:pPr lvl="1"/>
            <a:r>
              <a:rPr lang="en-US" dirty="0"/>
              <a:t>“Zedoary </a:t>
            </a:r>
            <a:r>
              <a:rPr lang="en-US" b="1" dirty="0"/>
              <a:t>EO in a combination with paclitaxel </a:t>
            </a:r>
            <a:r>
              <a:rPr lang="en-US" dirty="0"/>
              <a:t>synergistically </a:t>
            </a:r>
            <a:r>
              <a:rPr lang="en-US" b="1" dirty="0"/>
              <a:t>enhanced their antitumor activity</a:t>
            </a:r>
            <a:r>
              <a:rPr lang="en-US" dirty="0"/>
              <a:t> and </a:t>
            </a:r>
            <a:r>
              <a:rPr lang="en-US" b="1" dirty="0"/>
              <a:t>increased the apoptosis of human ovarian cancer </a:t>
            </a:r>
            <a:r>
              <a:rPr lang="en-US" dirty="0"/>
              <a:t>(SKOV3) cells [</a:t>
            </a:r>
            <a:r>
              <a:rPr lang="en-US" u="sng" dirty="0">
                <a:hlinkClick r:id="rId3"/>
              </a:rPr>
              <a:t>202</a:t>
            </a:r>
            <a:r>
              <a:rPr lang="en-US" dirty="0"/>
              <a:t>]. Zedoary EO (</a:t>
            </a:r>
            <a:r>
              <a:rPr lang="en-US" dirty="0" err="1"/>
              <a:t>i.p.</a:t>
            </a:r>
            <a:r>
              <a:rPr lang="en-US" dirty="0"/>
              <a:t>) significantly inhibited the growth of </a:t>
            </a:r>
            <a:r>
              <a:rPr lang="en-US" b="1" dirty="0"/>
              <a:t>human lung-cancer cells </a:t>
            </a:r>
            <a:r>
              <a:rPr lang="en-US" dirty="0"/>
              <a:t>(H1299) in vivo via inhibiting protein kinase B (</a:t>
            </a:r>
            <a:r>
              <a:rPr lang="en-US" dirty="0" err="1"/>
              <a:t>Akt</a:t>
            </a:r>
            <a:r>
              <a:rPr lang="en-US" dirty="0"/>
              <a:t>)/nuclear factor-kappa B (NF-</a:t>
            </a:r>
            <a:r>
              <a:rPr lang="en-US" dirty="0" err="1"/>
              <a:t>κB</a:t>
            </a:r>
            <a:r>
              <a:rPr lang="en-US" dirty="0"/>
              <a:t>) signaling pathways [</a:t>
            </a:r>
            <a:r>
              <a:rPr lang="en-US" u="sng" dirty="0">
                <a:hlinkClick r:id="rId4"/>
              </a:rPr>
              <a:t>199</a:t>
            </a:r>
            <a:r>
              <a:rPr lang="en-US" dirty="0"/>
              <a:t>]. Zedoary EO was reported to </a:t>
            </a:r>
            <a:r>
              <a:rPr lang="en-US" b="1" dirty="0"/>
              <a:t>inhibit angiogenesis </a:t>
            </a:r>
            <a:r>
              <a:rPr lang="en-US" dirty="0"/>
              <a:t>in vitro and in vivo, which results in tumor inhibition [</a:t>
            </a:r>
            <a:r>
              <a:rPr lang="en-US" u="sng" dirty="0">
                <a:hlinkClick r:id="rId5"/>
              </a:rPr>
              <a:t>200</a:t>
            </a:r>
            <a:r>
              <a:rPr lang="en-US" dirty="0"/>
              <a:t>]. Zedoary EO </a:t>
            </a:r>
            <a:r>
              <a:rPr lang="en-US" b="1" dirty="0"/>
              <a:t>strongly inhibits vascular endothelial growth factor </a:t>
            </a:r>
            <a:r>
              <a:rPr lang="en-US" dirty="0"/>
              <a:t>(VEGF)-induced angiogenesis in vitro and tumor angiogenesis in vivo via downregulating matrix metalloproteinases [</a:t>
            </a:r>
            <a:r>
              <a:rPr lang="en-US" u="sng" dirty="0">
                <a:hlinkClick r:id="rId5"/>
              </a:rPr>
              <a:t>200</a:t>
            </a:r>
            <a:r>
              <a:rPr lang="en-US" dirty="0"/>
              <a:t>]. In rodent experiments, zedoary oil showed </a:t>
            </a:r>
            <a:r>
              <a:rPr lang="en-US" b="1" dirty="0"/>
              <a:t>antitumor action in hepatoma-transplanted rats </a:t>
            </a:r>
            <a:r>
              <a:rPr lang="en-US" dirty="0"/>
              <a:t>[</a:t>
            </a:r>
            <a:r>
              <a:rPr lang="en-US" u="sng" dirty="0">
                <a:hlinkClick r:id="rId6"/>
              </a:rPr>
              <a:t>203</a:t>
            </a:r>
            <a:r>
              <a:rPr lang="en-US" dirty="0"/>
              <a:t>]. In addition, it has been </a:t>
            </a:r>
            <a:r>
              <a:rPr lang="en-US" b="1" dirty="0"/>
              <a:t>used clinically in China for treating hepatic carcinoma </a:t>
            </a:r>
            <a:r>
              <a:rPr lang="en-US" dirty="0"/>
              <a:t>[</a:t>
            </a:r>
            <a:r>
              <a:rPr lang="en-US" u="sng" dirty="0">
                <a:hlinkClick r:id="rId7"/>
              </a:rPr>
              <a:t>201</a:t>
            </a:r>
            <a:r>
              <a:rPr lang="en-US" dirty="0"/>
              <a:t>]. In China, zedoary oil is used for treating gynecologic inflammation, monilial vaginitis [yeast-like infection], and tumors [</a:t>
            </a:r>
            <a:r>
              <a:rPr lang="en-US" u="sng" dirty="0">
                <a:hlinkClick r:id="rId8"/>
              </a:rPr>
              <a:t>236</a:t>
            </a:r>
            <a:r>
              <a:rPr lang="en-US" dirty="0"/>
              <a:t>]. Zedoary EO is also known for its </a:t>
            </a:r>
            <a:r>
              <a:rPr lang="en-US" b="1" dirty="0"/>
              <a:t>hypoglycemic effects </a:t>
            </a:r>
            <a:r>
              <a:rPr lang="en-US" dirty="0"/>
              <a:t>[</a:t>
            </a:r>
            <a:r>
              <a:rPr lang="en-US" u="sng" dirty="0">
                <a:hlinkClick r:id="rId9"/>
              </a:rPr>
              <a:t>204</a:t>
            </a:r>
            <a:r>
              <a:rPr lang="en-US" dirty="0"/>
              <a:t>]”</a:t>
            </a:r>
          </a:p>
          <a:p>
            <a:endParaRPr lang="en-US" dirty="0"/>
          </a:p>
        </p:txBody>
      </p:sp>
    </p:spTree>
    <p:extLst>
      <p:ext uri="{BB962C8B-B14F-4D97-AF65-F5344CB8AC3E}">
        <p14:creationId xmlns:p14="http://schemas.microsoft.com/office/powerpoint/2010/main" val="2182358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3D738-80F4-43A4-86FB-AA9D547AA77D}"/>
              </a:ext>
            </a:extLst>
          </p:cNvPr>
          <p:cNvSpPr>
            <a:spLocks noGrp="1"/>
          </p:cNvSpPr>
          <p:nvPr>
            <p:ph type="title"/>
          </p:nvPr>
        </p:nvSpPr>
        <p:spPr/>
        <p:txBody>
          <a:bodyPr>
            <a:normAutofit/>
          </a:bodyPr>
          <a:lstStyle/>
          <a:p>
            <a:r>
              <a:rPr lang="en-US" dirty="0"/>
              <a:t>Which brands are best? </a:t>
            </a:r>
          </a:p>
        </p:txBody>
      </p:sp>
      <p:sp>
        <p:nvSpPr>
          <p:cNvPr id="3" name="Content Placeholder 2">
            <a:extLst>
              <a:ext uri="{FF2B5EF4-FFF2-40B4-BE49-F238E27FC236}">
                <a16:creationId xmlns:a16="http://schemas.microsoft.com/office/drawing/2014/main" id="{850AB8FF-D1DC-49EC-A5AD-AE4F50DA1EF6}"/>
              </a:ext>
            </a:extLst>
          </p:cNvPr>
          <p:cNvSpPr>
            <a:spLocks noGrp="1"/>
          </p:cNvSpPr>
          <p:nvPr>
            <p:ph idx="1"/>
          </p:nvPr>
        </p:nvSpPr>
        <p:spPr/>
        <p:txBody>
          <a:bodyPr/>
          <a:lstStyle/>
          <a:p>
            <a:pPr lvl="0"/>
            <a:r>
              <a:rPr lang="en-US" dirty="0"/>
              <a:t>I’ve used various brands including local brands, Garden of Life, </a:t>
            </a:r>
            <a:r>
              <a:rPr lang="en-US" dirty="0" err="1"/>
              <a:t>Organixx</a:t>
            </a:r>
            <a:r>
              <a:rPr lang="en-US" dirty="0"/>
              <a:t> </a:t>
            </a:r>
          </a:p>
          <a:p>
            <a:pPr lvl="0"/>
            <a:r>
              <a:rPr lang="en-US" dirty="0"/>
              <a:t>Young Living is popular</a:t>
            </a:r>
          </a:p>
          <a:p>
            <a:pPr lvl="0"/>
            <a:r>
              <a:rPr lang="en-US" dirty="0"/>
              <a:t>If you’re serious about healing, probably </a:t>
            </a:r>
            <a:r>
              <a:rPr lang="en-US" dirty="0" err="1">
                <a:hlinkClick r:id="rId2" action="ppaction://hlinkfile"/>
              </a:rPr>
              <a:t>doTERRA</a:t>
            </a:r>
            <a:r>
              <a:rPr lang="en-US" dirty="0"/>
              <a:t>, especially if taking internally</a:t>
            </a:r>
          </a:p>
          <a:p>
            <a:pPr lvl="0"/>
            <a:r>
              <a:rPr lang="en-US" dirty="0">
                <a:hlinkClick r:id="rId3" action="ppaction://hlinkfile"/>
              </a:rPr>
              <a:t>Potency and purity </a:t>
            </a:r>
            <a:r>
              <a:rPr lang="en-US" dirty="0"/>
              <a:t>are important, many have fillers and other impurities</a:t>
            </a:r>
          </a:p>
        </p:txBody>
      </p:sp>
    </p:spTree>
    <p:extLst>
      <p:ext uri="{BB962C8B-B14F-4D97-AF65-F5344CB8AC3E}">
        <p14:creationId xmlns:p14="http://schemas.microsoft.com/office/powerpoint/2010/main" val="33835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8BDBC-E55F-4096-A356-7B4F46E301A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29CB3129-0AFE-45E2-9FB8-DB7C95970B67}"/>
              </a:ext>
            </a:extLst>
          </p:cNvPr>
          <p:cNvSpPr>
            <a:spLocks noGrp="1"/>
          </p:cNvSpPr>
          <p:nvPr>
            <p:ph idx="1"/>
          </p:nvPr>
        </p:nvSpPr>
        <p:spPr/>
        <p:txBody>
          <a:bodyPr/>
          <a:lstStyle/>
          <a:p>
            <a:r>
              <a:rPr lang="en-US" dirty="0"/>
              <a:t>Book/Resource, The Truth About Essential Oils and Cancer, by Dr. Eric Zielinski </a:t>
            </a:r>
            <a:r>
              <a:rPr lang="en-US" u="sng" dirty="0">
                <a:hlinkClick r:id="rId2"/>
              </a:rPr>
              <a:t>https://www.amazon.com/Truth-About-Essential-Cancer-Biblically-Inspired/dp/0997165529</a:t>
            </a:r>
            <a:endParaRPr lang="en-US" u="sng" dirty="0"/>
          </a:p>
          <a:p>
            <a:r>
              <a:rPr lang="en-US" dirty="0">
                <a:hlinkClick r:id="rId3"/>
              </a:rPr>
              <a:t>8 Essential Oils for Cancer &amp; DIY Protocol </a:t>
            </a:r>
            <a:endParaRPr lang="en-US" dirty="0"/>
          </a:p>
          <a:p>
            <a:r>
              <a:rPr lang="en-US" dirty="0"/>
              <a:t>PubMed</a:t>
            </a:r>
          </a:p>
          <a:p>
            <a:pPr marL="0" indent="0">
              <a:buNone/>
            </a:pPr>
            <a:endParaRPr lang="en-US" dirty="0"/>
          </a:p>
        </p:txBody>
      </p:sp>
    </p:spTree>
    <p:extLst>
      <p:ext uri="{BB962C8B-B14F-4D97-AF65-F5344CB8AC3E}">
        <p14:creationId xmlns:p14="http://schemas.microsoft.com/office/powerpoint/2010/main" val="2202370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D3F0-3C8B-4D87-A9BB-220F7220779B}"/>
              </a:ext>
            </a:extLst>
          </p:cNvPr>
          <p:cNvSpPr>
            <a:spLocks noGrp="1"/>
          </p:cNvSpPr>
          <p:nvPr>
            <p:ph type="title"/>
          </p:nvPr>
        </p:nvSpPr>
        <p:spPr/>
        <p:txBody>
          <a:bodyPr/>
          <a:lstStyle/>
          <a:p>
            <a:r>
              <a:rPr lang="en-US" dirty="0"/>
              <a:t>Reviewing last week - PEMF</a:t>
            </a:r>
          </a:p>
        </p:txBody>
      </p:sp>
      <p:sp>
        <p:nvSpPr>
          <p:cNvPr id="3" name="Content Placeholder 2">
            <a:extLst>
              <a:ext uri="{FF2B5EF4-FFF2-40B4-BE49-F238E27FC236}">
                <a16:creationId xmlns:a16="http://schemas.microsoft.com/office/drawing/2014/main" id="{4D3FA558-F399-46EA-AEDC-7D4669D2AF57}"/>
              </a:ext>
            </a:extLst>
          </p:cNvPr>
          <p:cNvSpPr>
            <a:spLocks noGrp="1"/>
          </p:cNvSpPr>
          <p:nvPr>
            <p:ph idx="1"/>
          </p:nvPr>
        </p:nvSpPr>
        <p:spPr/>
        <p:txBody>
          <a:bodyPr>
            <a:normAutofit fontScale="85000" lnSpcReduction="20000"/>
          </a:bodyPr>
          <a:lstStyle/>
          <a:p>
            <a:pPr defTabSz="914400" eaLnBrk="0" fontAlgn="base" hangingPunct="0">
              <a:spcBef>
                <a:spcPct val="0"/>
              </a:spcBef>
              <a:spcAft>
                <a:spcPct val="0"/>
              </a:spcAft>
              <a:buClrTx/>
              <a:buSzTx/>
            </a:pPr>
            <a:r>
              <a:rPr lang="en-US" dirty="0"/>
              <a:t>PEMF – can help with osteoporosis, sleep, repairing damaged tendons, bones, quickening surgery recovery, healing cancer (through increasing apoptosis, preventing cell division and angiogenesis, suppressing tumor growth)</a:t>
            </a:r>
          </a:p>
          <a:p>
            <a:pPr defTabSz="914400" eaLnBrk="0" fontAlgn="base" hangingPunct="0">
              <a:spcBef>
                <a:spcPct val="0"/>
              </a:spcBef>
              <a:spcAft>
                <a:spcPct val="0"/>
              </a:spcAft>
              <a:buClrTx/>
              <a:buSzTx/>
            </a:pPr>
            <a:r>
              <a:rPr lang="en-US" altLang="en-US" dirty="0">
                <a:solidFill>
                  <a:srgbClr val="050505"/>
                </a:solidFill>
                <a:cs typeface="Segoe UI Historic" panose="020B0502040204020203" pitchFamily="34" charset="0"/>
              </a:rPr>
              <a:t>“PEMF therapy is awesome! </a:t>
            </a:r>
            <a:r>
              <a:rPr lang="en-US" altLang="en-US" b="1" dirty="0">
                <a:solidFill>
                  <a:srgbClr val="050505"/>
                </a:solidFill>
                <a:cs typeface="Segoe UI Historic" panose="020B0502040204020203" pitchFamily="34" charset="0"/>
              </a:rPr>
              <a:t>I believe firmly, it significantly contributed to my healing </a:t>
            </a:r>
            <a:r>
              <a:rPr lang="en-US" altLang="en-US" dirty="0">
                <a:solidFill>
                  <a:srgbClr val="050505"/>
                </a:solidFill>
                <a:cs typeface="Segoe UI Historic" panose="020B0502040204020203" pitchFamily="34" charset="0"/>
              </a:rPr>
              <a:t>[lymphoma]. I still use PEMF daily at home. One side note one of my wife’s friends has suffered from insomnia to the point where she can’t get to sleep until like 3 a.m. for a decade or so. After one PEMF treatment to the back of the head using the sleep setting that pulses the specific frequencies that the brain would normally go in, she falls asleep within 30 minutes maximum sometimes within 15 minutes.</a:t>
            </a:r>
            <a:r>
              <a:rPr lang="en-US" altLang="en-US" sz="1400" dirty="0">
                <a:solidFill>
                  <a:schemeClr val="tx1"/>
                </a:solidFill>
              </a:rPr>
              <a:t> </a:t>
            </a:r>
            <a:r>
              <a:rPr lang="en-US" altLang="en-US" dirty="0">
                <a:solidFill>
                  <a:srgbClr val="050505"/>
                </a:solidFill>
                <a:cs typeface="Segoe UI Historic" panose="020B0502040204020203" pitchFamily="34" charset="0"/>
              </a:rPr>
              <a:t>Also, she had tried the majority of the medications and supplements that would be recommended for insomnia and none of them have worked, but </a:t>
            </a:r>
            <a:r>
              <a:rPr lang="en-US" altLang="en-US" b="1" dirty="0">
                <a:solidFill>
                  <a:srgbClr val="050505"/>
                </a:solidFill>
                <a:cs typeface="Segoe UI Historic" panose="020B0502040204020203" pitchFamily="34" charset="0"/>
              </a:rPr>
              <a:t>PEMF treatments right behind the head while lying down to sleep has work several times</a:t>
            </a:r>
            <a:r>
              <a:rPr lang="en-US" altLang="en-US" dirty="0">
                <a:solidFill>
                  <a:srgbClr val="050505"/>
                </a:solidFill>
                <a:cs typeface="Segoe UI Historic" panose="020B0502040204020203" pitchFamily="34" charset="0"/>
              </a:rPr>
              <a:t>. We have replicated this on her like at least five times over the past 6 months and it worked every time. Amazing ;).” </a:t>
            </a:r>
          </a:p>
          <a:p>
            <a:pPr marL="0" lvl="0" indent="0" defTabSz="914400" eaLnBrk="0" fontAlgn="base" hangingPunct="0">
              <a:spcBef>
                <a:spcPct val="0"/>
              </a:spcBef>
              <a:spcAft>
                <a:spcPct val="0"/>
              </a:spcAft>
              <a:buClrTx/>
              <a:buSzTx/>
              <a:buNone/>
            </a:pPr>
            <a:endParaRPr lang="en-US" altLang="en-US" sz="4000" dirty="0">
              <a:solidFill>
                <a:schemeClr val="tx1"/>
              </a:solidFill>
              <a:latin typeface="Arial" panose="020B0604020202020204" pitchFamily="34" charset="0"/>
            </a:endParaRPr>
          </a:p>
          <a:p>
            <a:endParaRPr lang="en-US" dirty="0"/>
          </a:p>
        </p:txBody>
      </p:sp>
      <p:pic>
        <p:nvPicPr>
          <p:cNvPr id="2050" name="Picture 2">
            <a:extLst>
              <a:ext uri="{FF2B5EF4-FFF2-40B4-BE49-F238E27FC236}">
                <a16:creationId xmlns:a16="http://schemas.microsoft.com/office/drawing/2014/main" id="{226B710D-83E2-4D1C-B684-EBFD8F620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1213" y="-84138"/>
            <a:ext cx="152400" cy="1524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676FBF79-DE98-4D62-AE58-BE59E352D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7113" y="-84138"/>
            <a:ext cx="152400" cy="1524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823FE97-6D66-44D5-B4FF-0770250E99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7413" y="84138"/>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356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5EB72-2CD3-4D31-9A46-65B9BB19962C}"/>
              </a:ext>
            </a:extLst>
          </p:cNvPr>
          <p:cNvSpPr>
            <a:spLocks noGrp="1"/>
          </p:cNvSpPr>
          <p:nvPr>
            <p:ph type="title"/>
          </p:nvPr>
        </p:nvSpPr>
        <p:spPr/>
        <p:txBody>
          <a:bodyPr/>
          <a:lstStyle/>
          <a:p>
            <a:r>
              <a:rPr lang="en-US" dirty="0"/>
              <a:t>More review… HHV-6</a:t>
            </a:r>
          </a:p>
        </p:txBody>
      </p:sp>
      <p:sp>
        <p:nvSpPr>
          <p:cNvPr id="3" name="Content Placeholder 2">
            <a:extLst>
              <a:ext uri="{FF2B5EF4-FFF2-40B4-BE49-F238E27FC236}">
                <a16:creationId xmlns:a16="http://schemas.microsoft.com/office/drawing/2014/main" id="{989BAA1C-464E-4CAE-9818-557E959D109F}"/>
              </a:ext>
            </a:extLst>
          </p:cNvPr>
          <p:cNvSpPr>
            <a:spLocks noGrp="1"/>
          </p:cNvSpPr>
          <p:nvPr>
            <p:ph idx="1"/>
          </p:nvPr>
        </p:nvSpPr>
        <p:spPr/>
        <p:txBody>
          <a:bodyPr>
            <a:normAutofit fontScale="85000" lnSpcReduction="20000"/>
          </a:bodyPr>
          <a:lstStyle/>
          <a:p>
            <a:r>
              <a:rPr lang="en-US" dirty="0"/>
              <a:t>HHV-6 – not a threat </a:t>
            </a:r>
            <a:r>
              <a:rPr lang="en-US" dirty="0">
                <a:sym typeface="Wingdings" panose="05000000000000000000" pitchFamily="2" charset="2"/>
              </a:rPr>
              <a:t></a:t>
            </a:r>
          </a:p>
          <a:p>
            <a:r>
              <a:rPr lang="en-US" dirty="0">
                <a:sym typeface="Wingdings" panose="05000000000000000000" pitchFamily="2" charset="2"/>
              </a:rPr>
              <a:t>But some viruses can be trouble with cancer – EBV (</a:t>
            </a:r>
            <a:r>
              <a:rPr lang="en-US" dirty="0">
                <a:sym typeface="Wingdings" panose="05000000000000000000" pitchFamily="2" charset="2"/>
                <a:hlinkClick r:id="rId2"/>
              </a:rPr>
              <a:t>lymphoma</a:t>
            </a:r>
            <a:r>
              <a:rPr lang="en-US" dirty="0">
                <a:sym typeface="Wingdings" panose="05000000000000000000" pitchFamily="2" charset="2"/>
              </a:rPr>
              <a:t>), HPV (cervical cancer); “</a:t>
            </a:r>
            <a:r>
              <a:rPr lang="en-US" dirty="0"/>
              <a:t>Human papillomavirus, Epstein Barr virus, Kaposi’s sarcoma associated herpes virus, human T-lymphotropic virus 1, HIV, HBV, and HCV are associated with risks for cervical cancer, anogenital cancer, skin cancer, nasopharyngeal cancer, Burkitt’s lymphoma, Hodgkin’s lymphoma, Kaposi’s sarcoma, adult T-cell leukemia, B-cell lymphoma, and liver cancer.” </a:t>
            </a:r>
            <a:r>
              <a:rPr lang="en-US" dirty="0">
                <a:hlinkClick r:id="rId3"/>
              </a:rPr>
              <a:t>https://pubmed.ncbi.nlm.nih.gov/18626751-cancer-is-a-preventable-disease-that-requires-major-lifestyle-changes/?from_term=Cancer+is+a+Preventable+Disease+that+Requires+Major+Lifestyle+Changes&amp;from_pos=1</a:t>
            </a:r>
            <a:endParaRPr lang="en-US" dirty="0">
              <a:sym typeface="Wingdings" panose="05000000000000000000" pitchFamily="2" charset="2"/>
            </a:endParaRPr>
          </a:p>
          <a:p>
            <a:r>
              <a:rPr lang="en-US" dirty="0">
                <a:sym typeface="Wingdings" panose="05000000000000000000" pitchFamily="2" charset="2"/>
              </a:rPr>
              <a:t>Can get rid of viruses with herbal remedies like </a:t>
            </a:r>
            <a:r>
              <a:rPr lang="en-US" dirty="0">
                <a:sym typeface="Wingdings" panose="05000000000000000000" pitchFamily="2" charset="2"/>
                <a:hlinkClick r:id="rId4"/>
              </a:rPr>
              <a:t>artemisinin</a:t>
            </a:r>
            <a:r>
              <a:rPr lang="en-US" dirty="0">
                <a:sym typeface="Wingdings" panose="05000000000000000000" pitchFamily="2" charset="2"/>
              </a:rPr>
              <a:t> (CMV, HHV, EBV, Hep B; </a:t>
            </a:r>
            <a:r>
              <a:rPr lang="en-US" dirty="0" err="1">
                <a:sym typeface="Wingdings" panose="05000000000000000000" pitchFamily="2" charset="2"/>
                <a:hlinkClick r:id="rId5"/>
              </a:rPr>
              <a:t>Novirin</a:t>
            </a:r>
            <a:r>
              <a:rPr lang="en-US" dirty="0">
                <a:sym typeface="Wingdings" panose="05000000000000000000" pitchFamily="2" charset="2"/>
              </a:rPr>
              <a:t> (HPV); conventional medications; </a:t>
            </a:r>
            <a:r>
              <a:rPr lang="en-US" dirty="0">
                <a:sym typeface="Wingdings" panose="05000000000000000000" pitchFamily="2" charset="2"/>
                <a:hlinkClick r:id="rId6"/>
              </a:rPr>
              <a:t>garlic</a:t>
            </a:r>
            <a:r>
              <a:rPr lang="en-US" dirty="0">
                <a:sym typeface="Wingdings" panose="05000000000000000000" pitchFamily="2" charset="2"/>
              </a:rPr>
              <a:t>, </a:t>
            </a:r>
            <a:r>
              <a:rPr lang="en-US" dirty="0">
                <a:sym typeface="Wingdings" panose="05000000000000000000" pitchFamily="2" charset="2"/>
                <a:hlinkClick r:id="rId7"/>
              </a:rPr>
              <a:t>essential oils</a:t>
            </a:r>
            <a:endParaRPr lang="en-US" dirty="0"/>
          </a:p>
        </p:txBody>
      </p:sp>
    </p:spTree>
    <p:extLst>
      <p:ext uri="{BB962C8B-B14F-4D97-AF65-F5344CB8AC3E}">
        <p14:creationId xmlns:p14="http://schemas.microsoft.com/office/powerpoint/2010/main" val="280903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81363-1899-4A5F-8963-2259BF95EB73}"/>
              </a:ext>
            </a:extLst>
          </p:cNvPr>
          <p:cNvSpPr>
            <a:spLocks noGrp="1"/>
          </p:cNvSpPr>
          <p:nvPr>
            <p:ph type="title"/>
          </p:nvPr>
        </p:nvSpPr>
        <p:spPr/>
        <p:txBody>
          <a:bodyPr/>
          <a:lstStyle/>
          <a:p>
            <a:r>
              <a:rPr lang="en-US" dirty="0"/>
              <a:t>Essential oils – Background</a:t>
            </a:r>
          </a:p>
        </p:txBody>
      </p:sp>
      <p:sp>
        <p:nvSpPr>
          <p:cNvPr id="3" name="Content Placeholder 2">
            <a:extLst>
              <a:ext uri="{FF2B5EF4-FFF2-40B4-BE49-F238E27FC236}">
                <a16:creationId xmlns:a16="http://schemas.microsoft.com/office/drawing/2014/main" id="{6C41B55B-761F-4064-B664-CE48D55F5524}"/>
              </a:ext>
            </a:extLst>
          </p:cNvPr>
          <p:cNvSpPr>
            <a:spLocks noGrp="1"/>
          </p:cNvSpPr>
          <p:nvPr>
            <p:ph idx="1"/>
          </p:nvPr>
        </p:nvSpPr>
        <p:spPr/>
        <p:txBody>
          <a:bodyPr>
            <a:normAutofit lnSpcReduction="10000"/>
          </a:bodyPr>
          <a:lstStyle/>
          <a:p>
            <a:r>
              <a:rPr lang="en-US" dirty="0"/>
              <a:t>Biblical times – used as extracts– aloe, cassia, cedarwood, cypress, frankincense, galbanum, hyssop, myrrh, myrtle, onycha, rose of Sharon, spikenard – as fragrance, for anointing, as incense, to be eaten, as gifts, for burial preparation, potentially as currency, part of ritual cleansing, symbols of abundance, security, stability, provision, and more</a:t>
            </a:r>
            <a:r>
              <a:rPr lang="en-US" dirty="0">
                <a:hlinkClick r:id="rId2"/>
              </a:rPr>
              <a:t>… </a:t>
            </a:r>
            <a:r>
              <a:rPr lang="en-US" u="sng" dirty="0">
                <a:hlinkClick r:id="rId2"/>
              </a:rPr>
              <a:t>https://naturallivingfamily.com/12-healing-oils-of-the-bible/?fbclid=IwAR0nCVQdbqr2ZsvrZ9LvHIWFxwz6NPcH92JYKPnEK44JgKz4l49qCNd26WM</a:t>
            </a:r>
            <a:endParaRPr lang="en-US" u="sng" dirty="0"/>
          </a:p>
          <a:p>
            <a:r>
              <a:rPr lang="en-US" dirty="0"/>
              <a:t>Only in early 1900s began perfecting extraction methods of distillation</a:t>
            </a:r>
          </a:p>
          <a:p>
            <a:endParaRPr lang="en-US" dirty="0"/>
          </a:p>
        </p:txBody>
      </p:sp>
    </p:spTree>
    <p:extLst>
      <p:ext uri="{BB962C8B-B14F-4D97-AF65-F5344CB8AC3E}">
        <p14:creationId xmlns:p14="http://schemas.microsoft.com/office/powerpoint/2010/main" val="223365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10382-62BC-420B-AAF1-3EF55820011C}"/>
              </a:ext>
            </a:extLst>
          </p:cNvPr>
          <p:cNvSpPr>
            <a:spLocks noGrp="1"/>
          </p:cNvSpPr>
          <p:nvPr>
            <p:ph type="title"/>
          </p:nvPr>
        </p:nvSpPr>
        <p:spPr/>
        <p:txBody>
          <a:bodyPr/>
          <a:lstStyle/>
          <a:p>
            <a:r>
              <a:rPr lang="en-US" dirty="0"/>
              <a:t>Why essential oils?</a:t>
            </a:r>
          </a:p>
        </p:txBody>
      </p:sp>
      <p:sp>
        <p:nvSpPr>
          <p:cNvPr id="3" name="Content Placeholder 2">
            <a:extLst>
              <a:ext uri="{FF2B5EF4-FFF2-40B4-BE49-F238E27FC236}">
                <a16:creationId xmlns:a16="http://schemas.microsoft.com/office/drawing/2014/main" id="{3F3C971C-C436-4E00-8F26-C239617587EA}"/>
              </a:ext>
            </a:extLst>
          </p:cNvPr>
          <p:cNvSpPr>
            <a:spLocks noGrp="1"/>
          </p:cNvSpPr>
          <p:nvPr>
            <p:ph idx="1"/>
          </p:nvPr>
        </p:nvSpPr>
        <p:spPr/>
        <p:txBody>
          <a:bodyPr>
            <a:normAutofit/>
          </a:bodyPr>
          <a:lstStyle/>
          <a:p>
            <a:r>
              <a:rPr lang="en-US" dirty="0"/>
              <a:t>Why the oils? Can we just eat the foods whole? </a:t>
            </a:r>
          </a:p>
          <a:p>
            <a:pPr lvl="1"/>
            <a:r>
              <a:rPr lang="en-US" dirty="0"/>
              <a:t>Some EOs are in the rinds</a:t>
            </a:r>
          </a:p>
          <a:p>
            <a:pPr lvl="1"/>
            <a:r>
              <a:rPr lang="en-US" dirty="0"/>
              <a:t>Not as high concentrations</a:t>
            </a:r>
          </a:p>
          <a:p>
            <a:pPr lvl="1"/>
            <a:r>
              <a:rPr lang="en-US" dirty="0"/>
              <a:t>Not all are foods</a:t>
            </a:r>
          </a:p>
          <a:p>
            <a:pPr lvl="0"/>
            <a:r>
              <a:rPr lang="en-US" dirty="0"/>
              <a:t>Ok to use if food sensitivities to the food?  Yes, it’s not the same</a:t>
            </a:r>
          </a:p>
          <a:p>
            <a:endParaRPr lang="en-US" dirty="0"/>
          </a:p>
        </p:txBody>
      </p:sp>
    </p:spTree>
    <p:extLst>
      <p:ext uri="{BB962C8B-B14F-4D97-AF65-F5344CB8AC3E}">
        <p14:creationId xmlns:p14="http://schemas.microsoft.com/office/powerpoint/2010/main" val="3583468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38F9-9229-4E85-97EF-24F92AA68583}"/>
              </a:ext>
            </a:extLst>
          </p:cNvPr>
          <p:cNvSpPr>
            <a:spLocks noGrp="1"/>
          </p:cNvSpPr>
          <p:nvPr>
            <p:ph type="title"/>
          </p:nvPr>
        </p:nvSpPr>
        <p:spPr/>
        <p:txBody>
          <a:bodyPr>
            <a:normAutofit fontScale="90000"/>
          </a:bodyPr>
          <a:lstStyle/>
          <a:p>
            <a:r>
              <a:rPr lang="en-US" dirty="0"/>
              <a:t>How to take? </a:t>
            </a:r>
            <a:br>
              <a:rPr lang="en-US" dirty="0"/>
            </a:br>
            <a:endParaRPr lang="en-US" dirty="0"/>
          </a:p>
        </p:txBody>
      </p:sp>
      <p:sp>
        <p:nvSpPr>
          <p:cNvPr id="3" name="Content Placeholder 2">
            <a:extLst>
              <a:ext uri="{FF2B5EF4-FFF2-40B4-BE49-F238E27FC236}">
                <a16:creationId xmlns:a16="http://schemas.microsoft.com/office/drawing/2014/main" id="{2BE379BD-790E-4EAC-8E9C-9D1086FFBEE2}"/>
              </a:ext>
            </a:extLst>
          </p:cNvPr>
          <p:cNvSpPr>
            <a:spLocks noGrp="1"/>
          </p:cNvSpPr>
          <p:nvPr>
            <p:ph idx="1"/>
          </p:nvPr>
        </p:nvSpPr>
        <p:spPr/>
        <p:txBody>
          <a:bodyPr/>
          <a:lstStyle/>
          <a:p>
            <a:pPr lvl="0"/>
            <a:r>
              <a:rPr lang="en-US" dirty="0"/>
              <a:t>Internally – in water, or drops in capsule, in cooking</a:t>
            </a:r>
          </a:p>
          <a:p>
            <a:pPr lvl="0"/>
            <a:r>
              <a:rPr lang="en-US" dirty="0"/>
              <a:t>Topically – in carrier oil (don’t apply directly – mom thought she killed grandma with lavender oil)</a:t>
            </a:r>
          </a:p>
          <a:p>
            <a:pPr lvl="0"/>
            <a:r>
              <a:rPr lang="en-US" dirty="0"/>
              <a:t>Aromatically - diffused</a:t>
            </a:r>
          </a:p>
          <a:p>
            <a:endParaRPr lang="en-US" dirty="0"/>
          </a:p>
        </p:txBody>
      </p:sp>
    </p:spTree>
    <p:extLst>
      <p:ext uri="{BB962C8B-B14F-4D97-AF65-F5344CB8AC3E}">
        <p14:creationId xmlns:p14="http://schemas.microsoft.com/office/powerpoint/2010/main" val="3958011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6938F-415D-4B8A-9B62-DA7FDCB49A90}"/>
              </a:ext>
            </a:extLst>
          </p:cNvPr>
          <p:cNvSpPr>
            <a:spLocks noGrp="1"/>
          </p:cNvSpPr>
          <p:nvPr>
            <p:ph type="title"/>
          </p:nvPr>
        </p:nvSpPr>
        <p:spPr/>
        <p:txBody>
          <a:bodyPr/>
          <a:lstStyle/>
          <a:p>
            <a:r>
              <a:rPr lang="en-US" dirty="0"/>
              <a:t>Safety?</a:t>
            </a:r>
          </a:p>
        </p:txBody>
      </p:sp>
      <p:sp>
        <p:nvSpPr>
          <p:cNvPr id="3" name="Content Placeholder 2">
            <a:extLst>
              <a:ext uri="{FF2B5EF4-FFF2-40B4-BE49-F238E27FC236}">
                <a16:creationId xmlns:a16="http://schemas.microsoft.com/office/drawing/2014/main" id="{F230D410-30D4-44D9-B80D-E357AE7ABEB9}"/>
              </a:ext>
            </a:extLst>
          </p:cNvPr>
          <p:cNvSpPr>
            <a:spLocks noGrp="1"/>
          </p:cNvSpPr>
          <p:nvPr>
            <p:ph idx="1"/>
          </p:nvPr>
        </p:nvSpPr>
        <p:spPr/>
        <p:txBody>
          <a:bodyPr>
            <a:normAutofit fontScale="77500" lnSpcReduction="20000"/>
          </a:bodyPr>
          <a:lstStyle/>
          <a:p>
            <a:pPr lvl="0"/>
            <a:r>
              <a:rPr lang="en-US" dirty="0"/>
              <a:t>Can’t be technically allergic to them because there are no proteins in them (if 100% pure volatile aromatic compounds) but you can have sensitivity reactions with the same symptoms as allergic reactions: </a:t>
            </a:r>
            <a:r>
              <a:rPr lang="en-US" u="sng" dirty="0">
                <a:hlinkClick r:id="rId2"/>
              </a:rPr>
              <a:t>https://www.doterra.com/US/en/essential-oil-safety-and-application-sensitivity-reactions-assess-sensitivity</a:t>
            </a:r>
            <a:endParaRPr lang="en-US" dirty="0"/>
          </a:p>
          <a:p>
            <a:pPr lvl="0"/>
            <a:r>
              <a:rPr lang="en-US" dirty="0"/>
              <a:t>Usually dependent on dose or concentration</a:t>
            </a:r>
          </a:p>
          <a:p>
            <a:pPr lvl="0"/>
            <a:r>
              <a:rPr lang="en-US" dirty="0"/>
              <a:t>You can try taking it other ways – topically, more diluted with more oil, internally, aromatically</a:t>
            </a:r>
          </a:p>
          <a:p>
            <a:pPr lvl="0"/>
            <a:r>
              <a:rPr lang="en-US" dirty="0"/>
              <a:t>Test by taking 1-2 drops in 3-6 drops of carrier oil (e.g. fractionated coconut oil) in an inconspicuous area (thigh, abdomen, inner arm)</a:t>
            </a:r>
          </a:p>
          <a:p>
            <a:pPr lvl="0"/>
            <a:r>
              <a:rPr lang="en-US" dirty="0"/>
              <a:t>Look out for itching, redness, swelling, pain</a:t>
            </a:r>
          </a:p>
          <a:p>
            <a:pPr lvl="0"/>
            <a:r>
              <a:rPr lang="en-US" dirty="0"/>
              <a:t>Be careful! </a:t>
            </a:r>
            <a:r>
              <a:rPr lang="en-US" dirty="0">
                <a:sym typeface="Segoe UI Emoji" panose="020B0502040204020203" pitchFamily="34" charset="0"/>
              </a:rPr>
              <a:t>😊</a:t>
            </a:r>
            <a:endParaRPr lang="en-US" dirty="0"/>
          </a:p>
          <a:p>
            <a:endParaRPr lang="en-US" dirty="0"/>
          </a:p>
        </p:txBody>
      </p:sp>
    </p:spTree>
    <p:extLst>
      <p:ext uri="{BB962C8B-B14F-4D97-AF65-F5344CB8AC3E}">
        <p14:creationId xmlns:p14="http://schemas.microsoft.com/office/powerpoint/2010/main" val="957813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F3C12-31EF-48E7-BBF4-5C45D9D9E15B}"/>
              </a:ext>
            </a:extLst>
          </p:cNvPr>
          <p:cNvSpPr>
            <a:spLocks noGrp="1"/>
          </p:cNvSpPr>
          <p:nvPr>
            <p:ph type="title"/>
          </p:nvPr>
        </p:nvSpPr>
        <p:spPr/>
        <p:txBody>
          <a:bodyPr/>
          <a:lstStyle/>
          <a:p>
            <a:r>
              <a:rPr lang="en-US" dirty="0"/>
              <a:t>Healing evidence</a:t>
            </a:r>
          </a:p>
        </p:txBody>
      </p:sp>
      <p:sp>
        <p:nvSpPr>
          <p:cNvPr id="3" name="Content Placeholder 2">
            <a:extLst>
              <a:ext uri="{FF2B5EF4-FFF2-40B4-BE49-F238E27FC236}">
                <a16:creationId xmlns:a16="http://schemas.microsoft.com/office/drawing/2014/main" id="{DC44C700-11C5-47B4-94F9-3A8D799D7D78}"/>
              </a:ext>
            </a:extLst>
          </p:cNvPr>
          <p:cNvSpPr>
            <a:spLocks noGrp="1"/>
          </p:cNvSpPr>
          <p:nvPr>
            <p:ph idx="1"/>
          </p:nvPr>
        </p:nvSpPr>
        <p:spPr/>
        <p:txBody>
          <a:bodyPr>
            <a:normAutofit fontScale="62500" lnSpcReduction="20000"/>
          </a:bodyPr>
          <a:lstStyle/>
          <a:p>
            <a:pPr lvl="0"/>
            <a:r>
              <a:rPr lang="en-US" dirty="0"/>
              <a:t>Benign brain tumor, Allison Huish: </a:t>
            </a:r>
            <a:r>
              <a:rPr lang="en-US" u="sng" dirty="0">
                <a:hlinkClick r:id="rId2"/>
              </a:rPr>
              <a:t>https://allisonhuish.com/my-story</a:t>
            </a:r>
            <a:endParaRPr lang="en-US" u="sng" dirty="0"/>
          </a:p>
          <a:p>
            <a:pPr lvl="0"/>
            <a:r>
              <a:rPr lang="en-US" dirty="0"/>
              <a:t>Generalized anxiety disorder - lavender essential oils in capsule form </a:t>
            </a:r>
            <a:r>
              <a:rPr lang="en-US" u="sng" dirty="0"/>
              <a:t>(</a:t>
            </a:r>
            <a:r>
              <a:rPr lang="en-US" dirty="0" err="1"/>
              <a:t>Silexan</a:t>
            </a:r>
            <a:r>
              <a:rPr lang="en-US" dirty="0"/>
              <a:t>) performed better than prescription drugs paroxetine, lorazepam!! </a:t>
            </a:r>
            <a:r>
              <a:rPr lang="en-US" dirty="0">
                <a:hlinkClick r:id="rId3"/>
              </a:rPr>
              <a:t>https://www.nature.com/articles/s41598-019-54529-9</a:t>
            </a:r>
            <a:endParaRPr lang="en-US" u="sng" dirty="0"/>
          </a:p>
          <a:p>
            <a:pPr lvl="0"/>
            <a:r>
              <a:rPr lang="en-US" dirty="0"/>
              <a:t>Alopecia areata: 19/43 versus 6/41 in a study showed significant improvement (patchy hair loss) using a mixture of thyme, rosemary, lavender, and cedarwood) in a mixture of carrier oils (jojoba and grapeseed) massaged onto the scalp </a:t>
            </a:r>
            <a:r>
              <a:rPr lang="en-US" dirty="0">
                <a:hlinkClick r:id="rId4"/>
              </a:rPr>
              <a:t>https://pubmed.ncbi.nlm.nih.gov/9828867-randomized-trial-of-aromatherapy-successful-treatment-for-alopecia-areata/?from_term=essential+oils+remisison&amp;from_pos=2&amp;from_exact_term=essential+oils+remission</a:t>
            </a:r>
            <a:endParaRPr lang="en-US" dirty="0"/>
          </a:p>
          <a:p>
            <a:pPr lvl="0"/>
            <a:r>
              <a:rPr lang="en-US" dirty="0"/>
              <a:t>Multiple chemical sensitivities and </a:t>
            </a:r>
            <a:r>
              <a:rPr lang="en-US" dirty="0" err="1"/>
              <a:t>Wifi</a:t>
            </a:r>
            <a:r>
              <a:rPr lang="en-US" dirty="0"/>
              <a:t> sensitivity (see comments) </a:t>
            </a:r>
            <a:r>
              <a:rPr lang="en-US" dirty="0">
                <a:hlinkClick r:id="rId5"/>
              </a:rPr>
              <a:t>https://www.instagram.com/p/BX6wO05jDc8/</a:t>
            </a:r>
            <a:endParaRPr lang="en-US" dirty="0"/>
          </a:p>
          <a:p>
            <a:pPr lvl="0"/>
            <a:r>
              <a:rPr lang="en-US" dirty="0"/>
              <a:t>Basal cell carcinoma using thyme and frankincense </a:t>
            </a:r>
            <a:r>
              <a:rPr lang="en-US" u="sng" dirty="0">
                <a:hlinkClick r:id="rId6"/>
              </a:rPr>
              <a:t>https://cancercompassalternateroute.com/testimonials/basal-cell-carcinoma-healed-with-essential-oils/</a:t>
            </a:r>
            <a:endParaRPr lang="en-US" dirty="0"/>
          </a:p>
          <a:p>
            <a:pPr lvl="1"/>
            <a:r>
              <a:rPr lang="en-US" dirty="0"/>
              <a:t>3 drops thyme with olive oil, 2-3 times per day for 6 weeks, covering with a bandage to keep moist; then frankincense oil 3 drops 3 times per day, also drinking alkaline water – brought up new areas of cancer from under the skin (seemed to be more effective (?))</a:t>
            </a:r>
          </a:p>
          <a:p>
            <a:pPr lvl="0"/>
            <a:endParaRPr lang="en-US" dirty="0"/>
          </a:p>
          <a:p>
            <a:endParaRPr lang="en-US" dirty="0"/>
          </a:p>
        </p:txBody>
      </p:sp>
    </p:spTree>
    <p:extLst>
      <p:ext uri="{BB962C8B-B14F-4D97-AF65-F5344CB8AC3E}">
        <p14:creationId xmlns:p14="http://schemas.microsoft.com/office/powerpoint/2010/main" val="188646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4841-2402-4F29-995F-BEECC5994435}"/>
              </a:ext>
            </a:extLst>
          </p:cNvPr>
          <p:cNvSpPr>
            <a:spLocks noGrp="1"/>
          </p:cNvSpPr>
          <p:nvPr>
            <p:ph type="title"/>
          </p:nvPr>
        </p:nvSpPr>
        <p:spPr/>
        <p:txBody>
          <a:bodyPr/>
          <a:lstStyle/>
          <a:p>
            <a:r>
              <a:rPr lang="en-US" dirty="0"/>
              <a:t>More healing evidence in cancers</a:t>
            </a:r>
          </a:p>
        </p:txBody>
      </p:sp>
      <p:sp>
        <p:nvSpPr>
          <p:cNvPr id="3" name="Content Placeholder 2">
            <a:extLst>
              <a:ext uri="{FF2B5EF4-FFF2-40B4-BE49-F238E27FC236}">
                <a16:creationId xmlns:a16="http://schemas.microsoft.com/office/drawing/2014/main" id="{A4DB16AA-C898-4787-AEBD-8E65F6B7025E}"/>
              </a:ext>
            </a:extLst>
          </p:cNvPr>
          <p:cNvSpPr>
            <a:spLocks noGrp="1"/>
          </p:cNvSpPr>
          <p:nvPr>
            <p:ph idx="1"/>
          </p:nvPr>
        </p:nvSpPr>
        <p:spPr>
          <a:xfrm>
            <a:off x="1295401" y="2556931"/>
            <a:ext cx="9601196" cy="3650685"/>
          </a:xfrm>
        </p:spPr>
        <p:txBody>
          <a:bodyPr>
            <a:noAutofit/>
          </a:bodyPr>
          <a:lstStyle/>
          <a:p>
            <a:pPr lvl="0"/>
            <a:r>
              <a:rPr lang="en-US" sz="1300" dirty="0"/>
              <a:t>Squamous cell carcinoma (various oils – thyme, cinnamon, tea tree): </a:t>
            </a:r>
          </a:p>
          <a:p>
            <a:pPr lvl="1"/>
            <a:r>
              <a:rPr lang="en-US" sz="1300" u="sng" dirty="0">
                <a:hlinkClick r:id="rId2"/>
              </a:rPr>
              <a:t>https://pubmed.ncbi.nlm.nih.gov/?term=squamous+cell+carcinoma+essential+oil</a:t>
            </a:r>
            <a:endParaRPr lang="en-US" sz="1300" dirty="0"/>
          </a:p>
          <a:p>
            <a:pPr lvl="0"/>
            <a:r>
              <a:rPr lang="en-US" sz="1300" dirty="0"/>
              <a:t>Oral copaiba resin and melanoma: In Vivo and in Vitro Studies on the Anticancer Activity of </a:t>
            </a:r>
            <a:r>
              <a:rPr lang="en-US" sz="1300" dirty="0" err="1"/>
              <a:t>Copaifera</a:t>
            </a:r>
            <a:r>
              <a:rPr lang="en-US" sz="1300" dirty="0"/>
              <a:t> </a:t>
            </a:r>
            <a:r>
              <a:rPr lang="en-US" sz="1300" dirty="0" err="1"/>
              <a:t>Multijuga</a:t>
            </a:r>
            <a:r>
              <a:rPr lang="en-US" sz="1300" dirty="0"/>
              <a:t> Hayne and Its Fractions </a:t>
            </a:r>
            <a:r>
              <a:rPr lang="en-US" sz="1300" u="sng" dirty="0">
                <a:hlinkClick r:id="rId3"/>
              </a:rPr>
              <a:t>https://pubmed.ncbi.nlm.nih.gov/14595585-in-vivo-and-in-vitro-studies-on-the-anticancer-activity-of-copaifera-multijuga-hayne-and-its-fractions/?from_term=copaiba+anticancer&amp;from_pos=2</a:t>
            </a:r>
            <a:endParaRPr lang="en-US" sz="1300" dirty="0"/>
          </a:p>
          <a:p>
            <a:pPr lvl="1"/>
            <a:r>
              <a:rPr lang="en-US" sz="1300" dirty="0"/>
              <a:t>“Reduced </a:t>
            </a:r>
            <a:r>
              <a:rPr lang="en-US" sz="1300" dirty="0" err="1"/>
              <a:t>tumour</a:t>
            </a:r>
            <a:r>
              <a:rPr lang="en-US" sz="1300" dirty="0"/>
              <a:t> growth by 58% and </a:t>
            </a:r>
            <a:r>
              <a:rPr lang="en-US" sz="1300" dirty="0" err="1"/>
              <a:t>tumour</a:t>
            </a:r>
            <a:r>
              <a:rPr lang="en-US" sz="1300" dirty="0"/>
              <a:t> weight by 76%. At the same dose COR (copaiba oil resin) reduced the number of lung nodules by 47.1%... Our results shows that COR and its fractions have </a:t>
            </a:r>
            <a:r>
              <a:rPr lang="en-US" sz="1300" dirty="0" err="1"/>
              <a:t>tumouricidal</a:t>
            </a:r>
            <a:r>
              <a:rPr lang="en-US" sz="1300" dirty="0"/>
              <a:t> activity in the melanoma cell line in both models in vivo and in vitro.”</a:t>
            </a:r>
          </a:p>
          <a:p>
            <a:r>
              <a:rPr lang="en-US" sz="1300" dirty="0"/>
              <a:t>Mammary cancers (in rats) – “[limonene] causes the complete regression of the majority of advanced rat mammary cancer when added to the diet” </a:t>
            </a:r>
            <a:r>
              <a:rPr lang="en-US" sz="1300" dirty="0">
                <a:hlinkClick r:id="rId4"/>
              </a:rPr>
              <a:t>https://pubmed.ncbi.nlm.nih.gov/8538191-prevention-and-therapy-of-mammary-cancer-by-monoterpenes/?from_term=essential+oils+remisison+cancer&amp;from_pos=3&amp;from_exact_term=essential+oils+remission+cancer</a:t>
            </a:r>
            <a:endParaRPr lang="en-US" sz="1300" dirty="0"/>
          </a:p>
          <a:p>
            <a:r>
              <a:rPr lang="en-US" sz="1300" dirty="0"/>
              <a:t>Caused regression of mesothelioma and significantly halted the growth of melanoma - Tea tree oil in mice </a:t>
            </a:r>
            <a:r>
              <a:rPr lang="en-US" sz="1300" dirty="0">
                <a:hlinkClick r:id="rId5"/>
              </a:rPr>
              <a:t>https://pubmed.ncbi.nlm.nih.gov/20577741-inhibition-of-established-subcutaneous-murine-tumour-growth-with-topical-melaleuca-alternifolia-tea-tree-oil/?from_term=essential+oils+remisison+cancer&amp;from_pos=4&amp;from_exact_term=essential+oils+remission+cancer</a:t>
            </a:r>
            <a:endParaRPr lang="en-US" sz="1300" dirty="0"/>
          </a:p>
        </p:txBody>
      </p:sp>
    </p:spTree>
    <p:extLst>
      <p:ext uri="{BB962C8B-B14F-4D97-AF65-F5344CB8AC3E}">
        <p14:creationId xmlns:p14="http://schemas.microsoft.com/office/powerpoint/2010/main" val="10674286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{28FA2BB1-DC59-41C4-88A2-3579040F51A9}tf02900743</Template>
  <TotalTime>3569</TotalTime>
  <Words>1863</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Garamond</vt:lpstr>
      <vt:lpstr>Organic</vt:lpstr>
      <vt:lpstr>Essential Oils</vt:lpstr>
      <vt:lpstr>Reviewing last week - PEMF</vt:lpstr>
      <vt:lpstr>More review… HHV-6</vt:lpstr>
      <vt:lpstr>Essential oils – Background</vt:lpstr>
      <vt:lpstr>Why essential oils?</vt:lpstr>
      <vt:lpstr>How to take?  </vt:lpstr>
      <vt:lpstr>Safety?</vt:lpstr>
      <vt:lpstr>Healing evidence</vt:lpstr>
      <vt:lpstr>More healing evidence in cancers</vt:lpstr>
      <vt:lpstr>Top anti-cancer essential oils</vt:lpstr>
      <vt:lpstr>Makes treatments more effective</vt:lpstr>
      <vt:lpstr>For treatment side effects</vt:lpstr>
      <vt:lpstr>Superstar curcumin – Zedoary essential oil</vt:lpstr>
      <vt:lpstr>Which brands are best?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Oils</dc:title>
  <dc:creator>O'Brien, Bailey, Sofia</dc:creator>
  <cp:lastModifiedBy>O'Brien, Bailey, Sofia</cp:lastModifiedBy>
  <cp:revision>19</cp:revision>
  <dcterms:created xsi:type="dcterms:W3CDTF">2020-03-10T16:48:37Z</dcterms:created>
  <dcterms:modified xsi:type="dcterms:W3CDTF">2020-03-13T04:17:38Z</dcterms:modified>
</cp:coreProperties>
</file>